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25" r:id="rId2"/>
    <p:sldId id="326" r:id="rId3"/>
    <p:sldId id="327" r:id="rId4"/>
    <p:sldId id="328" r:id="rId5"/>
    <p:sldId id="329" r:id="rId6"/>
    <p:sldId id="323" r:id="rId7"/>
    <p:sldId id="324" r:id="rId8"/>
    <p:sldId id="273" r:id="rId9"/>
    <p:sldId id="277" r:id="rId10"/>
    <p:sldId id="289" r:id="rId11"/>
    <p:sldId id="280" r:id="rId12"/>
    <p:sldId id="282" r:id="rId13"/>
    <p:sldId id="281" r:id="rId14"/>
    <p:sldId id="290" r:id="rId15"/>
    <p:sldId id="283" r:id="rId16"/>
    <p:sldId id="286" r:id="rId17"/>
    <p:sldId id="285" r:id="rId18"/>
    <p:sldId id="291" r:id="rId19"/>
    <p:sldId id="270" r:id="rId20"/>
    <p:sldId id="272" r:id="rId21"/>
    <p:sldId id="274" r:id="rId22"/>
    <p:sldId id="293" r:id="rId23"/>
    <p:sldId id="294" r:id="rId24"/>
    <p:sldId id="296" r:id="rId25"/>
    <p:sldId id="295" r:id="rId26"/>
    <p:sldId id="297" r:id="rId27"/>
    <p:sldId id="298" r:id="rId28"/>
    <p:sldId id="300" r:id="rId29"/>
    <p:sldId id="299" r:id="rId30"/>
    <p:sldId id="305" r:id="rId31"/>
    <p:sldId id="306" r:id="rId32"/>
    <p:sldId id="309" r:id="rId33"/>
    <p:sldId id="308" r:id="rId34"/>
    <p:sldId id="301" r:id="rId35"/>
    <p:sldId id="302" r:id="rId36"/>
    <p:sldId id="304" r:id="rId37"/>
    <p:sldId id="303" r:id="rId38"/>
    <p:sldId id="310" r:id="rId39"/>
    <p:sldId id="311" r:id="rId40"/>
    <p:sldId id="313" r:id="rId41"/>
    <p:sldId id="312" r:id="rId42"/>
    <p:sldId id="314" r:id="rId43"/>
    <p:sldId id="315" r:id="rId44"/>
    <p:sldId id="317" r:id="rId45"/>
    <p:sldId id="316" r:id="rId46"/>
    <p:sldId id="318" r:id="rId47"/>
    <p:sldId id="319" r:id="rId48"/>
    <p:sldId id="321" r:id="rId49"/>
    <p:sldId id="320" r:id="rId50"/>
    <p:sldId id="322" r:id="rId51"/>
    <p:sldId id="278" r:id="rId52"/>
    <p:sldId id="271" r:id="rId53"/>
  </p:sldIdLst>
  <p:sldSz cx="9144000" cy="6858000" type="screen4x3"/>
  <p:notesSz cx="9866313" cy="142954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wona Pudłowska" initials="I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7" autoAdjust="0"/>
  </p:normalViewPr>
  <p:slideViewPr>
    <p:cSldViewPr>
      <p:cViewPr varScale="1">
        <p:scale>
          <a:sx n="86" d="100"/>
          <a:sy n="86" d="100"/>
        </p:scale>
        <p:origin x="1452" y="1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-2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715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715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A173F-ABE8-4A64-B126-8256552514AD}" type="datetimeFigureOut">
              <a:rPr lang="pl-PL" smtClean="0"/>
              <a:t>08.03.2016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717675" y="1787525"/>
            <a:ext cx="6432550" cy="4824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87425" y="6880225"/>
            <a:ext cx="7893050" cy="56276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3579475"/>
            <a:ext cx="4275138" cy="715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588000" y="13579475"/>
            <a:ext cx="4276725" cy="715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5394A-A1EC-40BF-A99E-0AB099191C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49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5394A-A1EC-40BF-A99E-0AB099191CF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978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5394A-A1EC-40BF-A99E-0AB099191CF4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40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5394A-A1EC-40BF-A99E-0AB099191CF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10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5394A-A1EC-40BF-A99E-0AB099191CF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59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5394A-A1EC-40BF-A99E-0AB099191CF4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774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5394A-A1EC-40BF-A99E-0AB099191CF4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57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5394A-A1EC-40BF-A99E-0AB099191CF4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894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5394A-A1EC-40BF-A99E-0AB099191CF4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385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5394A-A1EC-40BF-A99E-0AB099191CF4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584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5394A-A1EC-40BF-A99E-0AB099191CF4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77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3D0E-B535-4D52-A34B-4C63E7DC4D79}" type="datetimeFigureOut">
              <a:rPr lang="pl-PL" smtClean="0"/>
              <a:pPr/>
              <a:t>08.03.2016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63DF-AAE8-4E87-8822-C51FB90A48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8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3D0E-B535-4D52-A34B-4C63E7DC4D79}" type="datetimeFigureOut">
              <a:rPr lang="pl-PL" smtClean="0"/>
              <a:pPr/>
              <a:t>08.03.2016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63DF-AAE8-4E87-8822-C51FB90A48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47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3D0E-B535-4D52-A34B-4C63E7DC4D79}" type="datetimeFigureOut">
              <a:rPr lang="pl-PL" smtClean="0"/>
              <a:pPr/>
              <a:t>08.03.2016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63DF-AAE8-4E87-8822-C51FB90A48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408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3D0E-B535-4D52-A34B-4C63E7DC4D79}" type="datetimeFigureOut">
              <a:rPr lang="pl-PL" smtClean="0"/>
              <a:pPr/>
              <a:t>08.03.2016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63DF-AAE8-4E87-8822-C51FB90A48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00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3D0E-B535-4D52-A34B-4C63E7DC4D79}" type="datetimeFigureOut">
              <a:rPr lang="pl-PL" smtClean="0"/>
              <a:pPr/>
              <a:t>08.03.2016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63DF-AAE8-4E87-8822-C51FB90A48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67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3D0E-B535-4D52-A34B-4C63E7DC4D79}" type="datetimeFigureOut">
              <a:rPr lang="pl-PL" smtClean="0"/>
              <a:pPr/>
              <a:t>08.03.2016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63DF-AAE8-4E87-8822-C51FB90A48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958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3D0E-B535-4D52-A34B-4C63E7DC4D79}" type="datetimeFigureOut">
              <a:rPr lang="pl-PL" smtClean="0"/>
              <a:pPr/>
              <a:t>08.03.2016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63DF-AAE8-4E87-8822-C51FB90A48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60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3D0E-B535-4D52-A34B-4C63E7DC4D79}" type="datetimeFigureOut">
              <a:rPr lang="pl-PL" smtClean="0"/>
              <a:pPr/>
              <a:t>08.03.2016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63DF-AAE8-4E87-8822-C51FB90A48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43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3D0E-B535-4D52-A34B-4C63E7DC4D79}" type="datetimeFigureOut">
              <a:rPr lang="pl-PL" smtClean="0"/>
              <a:pPr/>
              <a:t>08.03.2016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63DF-AAE8-4E87-8822-C51FB90A48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36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3D0E-B535-4D52-A34B-4C63E7DC4D79}" type="datetimeFigureOut">
              <a:rPr lang="pl-PL" smtClean="0"/>
              <a:pPr/>
              <a:t>08.03.2016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63DF-AAE8-4E87-8822-C51FB90A48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2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3D0E-B535-4D52-A34B-4C63E7DC4D79}" type="datetimeFigureOut">
              <a:rPr lang="pl-PL" smtClean="0"/>
              <a:pPr/>
              <a:t>08.03.2016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63DF-AAE8-4E87-8822-C51FB90A48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208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23D0E-B535-4D52-A34B-4C63E7DC4D79}" type="datetimeFigureOut">
              <a:rPr lang="pl-PL" smtClean="0"/>
              <a:pPr/>
              <a:t>08.03.2016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63DF-AAE8-4E87-8822-C51FB90A48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28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upujewinternecie.info.pl/wp-content/uploads/2013/08/infografika_dlaczego_warto_kupowac_w_internecie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emius.pl/files/reports/E-commerce-w-Polsce-2015.pdf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1DtZz7M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NiTaxI6s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outu.be/5o3b24HMDCM?t=1m56s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0tm4Tspf8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ederacja-konsumentow.org.pl/n,195,393,112,1,abc-konsumenta---zawieranie-umowy-zakup-butow-to-tez-umowa.html" TargetMode="Externa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579143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rawakonsumenta.uokik.gov.pl/terminy/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dukacja.fdn.pl/63e7156e-7384-4b4e-bd7f-58e0e0a94e02/Extras/Historia-Ojka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579292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rawakonsumenta.uokik.gov.pl/reklamacje/rekojmia/" TargetMode="Externa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XcWIUaO3xg?t=34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BTsuz_qk2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k.tv/movies/jak-moze-nam-pomoc-rzecznik-praw-konsument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ik.uke.gov.pl/instytucje-konsumenckie-w-polsce-14770" TargetMode="Externa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24" y="2708920"/>
            <a:ext cx="3059832" cy="21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2736306" cy="273630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475656" y="4580295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000" b="1" dirty="0" smtClean="0">
                <a:solidFill>
                  <a:srgbClr val="D60B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 HONOROWYM  PATRONATEM  </a:t>
            </a:r>
            <a:br>
              <a:rPr lang="pl-PL" sz="3000" b="1" dirty="0" smtClean="0">
                <a:solidFill>
                  <a:srgbClr val="D60B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3000" b="1" dirty="0" smtClean="0">
                <a:solidFill>
                  <a:srgbClr val="D60B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MINISTERSTWA CYFRYZACJI ORAZ</a:t>
            </a:r>
          </a:p>
          <a:p>
            <a:pPr algn="r"/>
            <a:r>
              <a:rPr lang="pl-PL" sz="3000" b="1" dirty="0" smtClean="0">
                <a:solidFill>
                  <a:srgbClr val="D60B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PREZESA URZĘDU OCHRONY KONKURENCJI I KONSUMENTA </a:t>
            </a:r>
            <a:endParaRPr lang="pl-PL" sz="3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313661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1/10</a:t>
            </a:r>
          </a:p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ZALETY ZAKUPÓW INTERNETOWYCH</a:t>
            </a:r>
          </a:p>
        </p:txBody>
      </p:sp>
    </p:spTree>
    <p:extLst>
      <p:ext uri="{BB962C8B-B14F-4D97-AF65-F5344CB8AC3E}">
        <p14:creationId xmlns:p14="http://schemas.microsoft.com/office/powerpoint/2010/main" val="39609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Jakie są zalety kupowania </a:t>
            </a:r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Internecie w porównaniu </a:t>
            </a:r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zakupów w tradycyjnych </a:t>
            </a:r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sklepach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według większości </a:t>
            </a:r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Polaków?</a:t>
            </a:r>
          </a:p>
          <a:p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niższe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ceny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dostępność przez całą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dobę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większy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wybór towarów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koszty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dostawy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endParaRPr lang="pl-PL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7452320" y="2132856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Kliknij w koło, aby uruchomić minutnik </a:t>
            </a:r>
            <a:r>
              <a:rPr lang="pl-PL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↑</a:t>
            </a:r>
            <a:endParaRPr lang="pl-PL" alt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13"/>
          <p:cNvSpPr/>
          <p:nvPr/>
        </p:nvSpPr>
        <p:spPr>
          <a:xfrm>
            <a:off x="7092280" y="311297"/>
            <a:ext cx="1656320" cy="15841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Oval 14"/>
          <p:cNvSpPr/>
          <p:nvPr/>
        </p:nvSpPr>
        <p:spPr>
          <a:xfrm>
            <a:off x="7111639" y="311297"/>
            <a:ext cx="1628155" cy="1626895"/>
          </a:xfrm>
          <a:prstGeom prst="ellipse">
            <a:avLst/>
          </a:prstGeom>
          <a:solidFill>
            <a:srgbClr val="D60B51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Jakie są zalety kupowania </a:t>
            </a:r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Internecie w porównaniu </a:t>
            </a:r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zakupów w tradycyjnych </a:t>
            </a:r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sklepach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według większości </a:t>
            </a:r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Polaków?</a:t>
            </a:r>
          </a:p>
          <a:p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niższe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ceny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dostępność przez całą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dobę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większy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wybór towarów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koszty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dostawy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endParaRPr lang="pl-PL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72591"/>
          </a:xfrm>
          <a:prstGeom prst="rect">
            <a:avLst/>
          </a:prstGeom>
          <a:solidFill>
            <a:srgbClr val="D60B51"/>
          </a:solidFill>
          <a:ln>
            <a:solidFill>
              <a:srgbClr val="D60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395536" y="260648"/>
            <a:ext cx="2838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PAMIĘTAJ!</a:t>
            </a:r>
          </a:p>
          <a:p>
            <a:endParaRPr lang="pl-PL" sz="32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az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77272"/>
            <a:ext cx="720080" cy="72008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794574" y="1628800"/>
            <a:ext cx="3930446" cy="393044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963893" y="2693819"/>
            <a:ext cx="35918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Większość Polaków uważa,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że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zakupy w Internecie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są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wygodne, tańsze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niż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tradycyjnych sklepach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oraz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umożliwiają większy wybór towarów i są dostępne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przez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całą dobę</a:t>
            </a:r>
          </a:p>
        </p:txBody>
      </p:sp>
      <p:sp>
        <p:nvSpPr>
          <p:cNvPr id="9" name="Elipsa 8"/>
          <p:cNvSpPr/>
          <p:nvPr/>
        </p:nvSpPr>
        <p:spPr>
          <a:xfrm>
            <a:off x="5683488" y="692696"/>
            <a:ext cx="2736304" cy="273630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685292" y="1410319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Koszty dostawy </a:t>
            </a: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znajdują się wśród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najczęściej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wymienianych </a:t>
            </a: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wad.</a:t>
            </a:r>
            <a:endParaRPr lang="pl-PL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Prostokąt 1"/>
          <p:cNvSpPr>
            <a:spLocks noChangeArrowheads="1"/>
          </p:cNvSpPr>
          <p:nvPr/>
        </p:nvSpPr>
        <p:spPr bwMode="auto">
          <a:xfrm>
            <a:off x="6660232" y="5741510"/>
            <a:ext cx="12961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bg1"/>
                </a:solidFill>
                <a:hlinkClick r:id="rId3"/>
              </a:rPr>
              <a:t>Kliknij, aby zobaczyć infografikę</a:t>
            </a:r>
            <a:r>
              <a:rPr lang="pl-PL" altLang="pl-PL" sz="1600" dirty="0" smtClean="0">
                <a:solidFill>
                  <a:schemeClr val="bg1"/>
                </a:solidFill>
                <a:sym typeface="Wingdings" panose="05000000000000000000" pitchFamily="2" charset="2"/>
                <a:hlinkClick r:id="rId3"/>
              </a:rPr>
              <a:t>→</a:t>
            </a:r>
            <a:endParaRPr lang="pl-PL" altLang="pl-PL" sz="1600" dirty="0">
              <a:solidFill>
                <a:schemeClr val="bg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57374" y="6181853"/>
            <a:ext cx="8796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Źródło: Raport „E-commerce w Polce 2015. </a:t>
            </a:r>
            <a:r>
              <a:rPr lang="pl-PL" sz="1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Gemius</a:t>
            </a:r>
            <a:r>
              <a:rPr lang="pl-PL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dla e-Commerce Polska”, str. 27-30, 35, </a:t>
            </a:r>
            <a:r>
              <a:rPr lang="pl-PL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https://www.gemius.pl/files/reports/E-commerce-w-Polsce-2015.pdf</a:t>
            </a:r>
            <a:endParaRPr lang="pl-PL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313661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2/10</a:t>
            </a:r>
          </a:p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BEZPIECZNE HASŁA</a:t>
            </a:r>
          </a:p>
        </p:txBody>
      </p:sp>
    </p:spTree>
    <p:extLst>
      <p:ext uri="{BB962C8B-B14F-4D97-AF65-F5344CB8AC3E}">
        <p14:creationId xmlns:p14="http://schemas.microsoft.com/office/powerpoint/2010/main" val="15500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Wśród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 najpopularniejszych </a:t>
            </a:r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haseł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internetowych </a:t>
            </a:r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znajdują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się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:</a:t>
            </a:r>
          </a:p>
          <a:p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123456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password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qwerty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bradpitt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leomessi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iloveyou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password1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password2, password3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2015password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2015qwerty, 2015newpassword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endParaRPr lang="pl-PL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7452320" y="2132856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Kliknij w koło, aby uruchomić minutnik </a:t>
            </a:r>
            <a:r>
              <a:rPr lang="pl-PL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↑</a:t>
            </a:r>
            <a:endParaRPr lang="pl-PL" alt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13"/>
          <p:cNvSpPr/>
          <p:nvPr/>
        </p:nvSpPr>
        <p:spPr>
          <a:xfrm>
            <a:off x="7092280" y="311297"/>
            <a:ext cx="1656320" cy="15841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" name="Oval 14"/>
          <p:cNvSpPr/>
          <p:nvPr/>
        </p:nvSpPr>
        <p:spPr>
          <a:xfrm>
            <a:off x="7121333" y="312847"/>
            <a:ext cx="1628155" cy="1626895"/>
          </a:xfrm>
          <a:prstGeom prst="ellipse">
            <a:avLst/>
          </a:prstGeom>
          <a:solidFill>
            <a:srgbClr val="D60B51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4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Wśród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 najpopularniejszych </a:t>
            </a:r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haseł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internetowych </a:t>
            </a:r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znajdują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się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:</a:t>
            </a:r>
          </a:p>
          <a:p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123456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pl-PL" sz="2400" b="1" dirty="0" err="1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password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pl-PL" sz="2400" b="1" dirty="0" err="1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qwerty</a:t>
            </a:r>
            <a:endParaRPr lang="pl-PL" sz="2400" b="1" dirty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bradpitt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leomessi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iloveyou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password1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password2, password3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2015password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2015qwerty, 2015newpassword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endParaRPr lang="pl-PL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6165304"/>
            <a:ext cx="7358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Źródło: Życie ukryte #</a:t>
            </a:r>
            <a:r>
              <a:rPr lang="pl-PL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asłach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Tygodnik Polityka, styczeń 2015:</a:t>
            </a:r>
          </a:p>
          <a:p>
            <a:pPr>
              <a:spcAft>
                <a:spcPts val="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http://bit.ly/1DtZz7M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2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D60B51"/>
          </a:solidFill>
          <a:ln>
            <a:solidFill>
              <a:srgbClr val="D60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395536" y="260648"/>
            <a:ext cx="2838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PAMIĘTAJ!</a:t>
            </a:r>
          </a:p>
          <a:p>
            <a:endParaRPr lang="pl-PL" sz="32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az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36" y="5674892"/>
            <a:ext cx="720080" cy="72008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409023" y="2765969"/>
            <a:ext cx="3604053" cy="3604053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05881" y="3841583"/>
            <a:ext cx="35918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Trudne do odgadnięcia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hasło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powinno zawierać różne grupy znaków, takie jak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małe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litery, wielkie litery,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cyfry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znaki specjalne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np. @,#). </a:t>
            </a:r>
          </a:p>
        </p:txBody>
      </p:sp>
      <p:sp>
        <p:nvSpPr>
          <p:cNvPr id="9" name="Elipsa 8"/>
          <p:cNvSpPr/>
          <p:nvPr/>
        </p:nvSpPr>
        <p:spPr>
          <a:xfrm>
            <a:off x="3707904" y="188640"/>
            <a:ext cx="3812312" cy="3812312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966806" y="1189921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Unikaj podawania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danych Twoich lub osób Tobie bliskich, które można znaleźć w Internecie (np. data urodzenia, miejsce zamieszkania, numer PESEL, imię psa), bo mogą być łatwo odgadnięte. </a:t>
            </a:r>
          </a:p>
        </p:txBody>
      </p:sp>
      <p:sp>
        <p:nvSpPr>
          <p:cNvPr id="12" name="Elipsa 11"/>
          <p:cNvSpPr/>
          <p:nvPr/>
        </p:nvSpPr>
        <p:spPr>
          <a:xfrm>
            <a:off x="6254796" y="3878898"/>
            <a:ext cx="2736304" cy="273630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6254120" y="4360992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Wymyślenie bezpiecznego hasła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nie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musi być trudne – zobaczcie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przykład</a:t>
            </a: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(kliknij w logo poniżej)</a:t>
            </a:r>
            <a:endParaRPr lang="pl-PL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313661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3/10</a:t>
            </a:r>
          </a:p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BEZPIECZNE PIENIĄDZE</a:t>
            </a:r>
          </a:p>
        </p:txBody>
      </p:sp>
    </p:spTree>
    <p:extLst>
      <p:ext uri="{BB962C8B-B14F-4D97-AF65-F5344CB8AC3E}">
        <p14:creationId xmlns:p14="http://schemas.microsoft.com/office/powerpoint/2010/main" val="7402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653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Jakie działania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związane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obsługą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e-konta </a:t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banku powinny wzbudzić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Twoją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czujność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?</a:t>
            </a:r>
          </a:p>
          <a:p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Literówki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e-mailach i smsach z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banku.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Mail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banku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prośbą o kliknięcie w link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celu aktywacji nowych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usług.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Mail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banku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prośbą o pobranie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załącznika) dodatkowego oprogramowania niezbędnego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obsługi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konta.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Telefon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infolinii banku z prośbą o podanie Twojego loginu i hasła do konta.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7452320" y="2132856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Kliknij w koło, aby uruchomić minutnik </a:t>
            </a:r>
            <a:r>
              <a:rPr lang="pl-PL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↑</a:t>
            </a:r>
            <a:endParaRPr lang="pl-PL" alt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13"/>
          <p:cNvSpPr/>
          <p:nvPr/>
        </p:nvSpPr>
        <p:spPr>
          <a:xfrm>
            <a:off x="7092280" y="311297"/>
            <a:ext cx="1656320" cy="15841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Oval 14"/>
          <p:cNvSpPr/>
          <p:nvPr/>
        </p:nvSpPr>
        <p:spPr>
          <a:xfrm>
            <a:off x="7111639" y="311297"/>
            <a:ext cx="1628155" cy="1626895"/>
          </a:xfrm>
          <a:prstGeom prst="ellipse">
            <a:avLst/>
          </a:prstGeom>
          <a:solidFill>
            <a:srgbClr val="D60B51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6" b="58894"/>
          <a:stretch/>
        </p:blipFill>
        <p:spPr>
          <a:xfrm>
            <a:off x="1979712" y="3304232"/>
            <a:ext cx="7435292" cy="35537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2736306" cy="273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653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Jakie działania związane </a:t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obsługą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e-konta </a:t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banku powinny wzbudzić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Twoją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czujność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?</a:t>
            </a:r>
          </a:p>
          <a:p>
            <a:endParaRPr lang="pl-PL" sz="32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Literówki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e-mailach i smsach z </a:t>
            </a: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banku.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Mail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banku z prośbą o kliknięcie w link </a:t>
            </a: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celu aktywacji nowych </a:t>
            </a: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usług.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Mail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banku z prośbą o pobranie </a:t>
            </a: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załącznika) dodatkowego oprogramowania niezbędnego </a:t>
            </a: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obsługi </a:t>
            </a: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konta.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Telefon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infolinii banku z prośbą o podanie Twojego loginu i hasła do konta.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77338"/>
          </a:xfrm>
          <a:prstGeom prst="rect">
            <a:avLst/>
          </a:prstGeom>
          <a:solidFill>
            <a:srgbClr val="D60B51"/>
          </a:solidFill>
          <a:ln>
            <a:solidFill>
              <a:srgbClr val="D60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95537" y="26064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PAMIĘTAJ!</a:t>
            </a:r>
            <a:endParaRPr lang="pl-PL" sz="2800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az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77272"/>
            <a:ext cx="720080" cy="72008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2555776" y="692696"/>
            <a:ext cx="2736304" cy="273630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483768" y="1322184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Literówki, pomyłki,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błędy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gramatyczne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wiadomościach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banku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NIE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ZDARZAJĄ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się </a:t>
            </a:r>
            <a:endParaRPr lang="pl-PL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708517" y="3426025"/>
            <a:ext cx="2736304" cy="273630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683568" y="3858627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Banki nie proszą</a:t>
            </a: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(ani mailowo, </a:t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ani telefonicznie) </a:t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swoich klientów </a:t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dane </a:t>
            </a: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logowania</a:t>
            </a:r>
            <a:endParaRPr lang="pl-PL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5724128" y="249694"/>
            <a:ext cx="2736304" cy="273630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724128" y="1017681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Zawsze loguj się </a:t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swojego konta </a:t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 oficjalnej </a:t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strony banku </a:t>
            </a:r>
          </a:p>
        </p:txBody>
      </p:sp>
      <p:sp>
        <p:nvSpPr>
          <p:cNvPr id="13" name="Prostokąt 1"/>
          <p:cNvSpPr>
            <a:spLocks noChangeArrowheads="1"/>
          </p:cNvSpPr>
          <p:nvPr/>
        </p:nvSpPr>
        <p:spPr bwMode="auto">
          <a:xfrm>
            <a:off x="6569369" y="5766355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bg1"/>
                </a:solidFill>
                <a:hlinkClick r:id="rId2"/>
              </a:rPr>
              <a:t>Kliknij, aby uruchomić film </a:t>
            </a:r>
            <a:r>
              <a:rPr lang="pl-PL" altLang="pl-PL" sz="1600" dirty="0" smtClean="0">
                <a:solidFill>
                  <a:schemeClr val="bg1"/>
                </a:solidFill>
                <a:sym typeface="Wingdings" panose="05000000000000000000" pitchFamily="2" charset="2"/>
                <a:hlinkClick r:id="rId2"/>
              </a:rPr>
              <a:t>→</a:t>
            </a:r>
            <a:endParaRPr lang="pl-PL" altLang="pl-PL" sz="1600" dirty="0">
              <a:solidFill>
                <a:schemeClr val="bg1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91980" y="3229139"/>
            <a:ext cx="2736304" cy="273630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391980" y="3720127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Jeśli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masz </a:t>
            </a:r>
            <a:r>
              <a:rPr lang="pl-PL" spc="-6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wątpliwości, </a:t>
            </a:r>
            <a:br>
              <a:rPr lang="pl-PL" spc="-6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czy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wiadomość, którą otrzymałeś, jest prawdziwa -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powinieneś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skontaktować się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bankiem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zweryfikować.</a:t>
            </a:r>
          </a:p>
        </p:txBody>
      </p:sp>
    </p:spTree>
    <p:extLst>
      <p:ext uri="{BB962C8B-B14F-4D97-AF65-F5344CB8AC3E}">
        <p14:creationId xmlns:p14="http://schemas.microsoft.com/office/powerpoint/2010/main" val="40197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313661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4/10</a:t>
            </a:r>
          </a:p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BEZPIECZNE DANE</a:t>
            </a:r>
          </a:p>
        </p:txBody>
      </p:sp>
    </p:spTree>
    <p:extLst>
      <p:ext uri="{BB962C8B-B14F-4D97-AF65-F5344CB8AC3E}">
        <p14:creationId xmlns:p14="http://schemas.microsoft.com/office/powerpoint/2010/main" val="10548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Planujesz zakup laptopa w Internecie.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jednym ze sklepów internetowych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znalazłeś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idealną ofertę. Aby złożyć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Zamówienie,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musisz wypełnić odpowiedni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formularz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 przekazać sprzedającemu kilka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informacji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 sobie. Co musisz zrobić,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żeby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zamówienie mogło być zrealizowane</a:t>
            </a: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?</a:t>
            </a:r>
          </a:p>
          <a:p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Podać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adres e-mail, adres dostawy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zaznaczyć wszystkie „ptaszki” w formularzu.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Podać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adres e-mail, adres dostawy i zaznaczyć „ptaszek”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akceptacją regulaminu sklepu i zgodą na przetwarzanie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danych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osobowych w celu realizacji zamówienia.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Podać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adres e-mail, adres dostawy i numer PESEL.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Podać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adres dostawy, numer dowodu osobistego i wyrazić zgodę na przetwarzanie danych osobowych w celach marketingowych.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7452320" y="2132856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Kliknij w koło, aby uruchomić minutnik </a:t>
            </a:r>
            <a:r>
              <a:rPr lang="pl-PL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↑</a:t>
            </a:r>
            <a:endParaRPr lang="pl-PL" alt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13"/>
          <p:cNvSpPr/>
          <p:nvPr/>
        </p:nvSpPr>
        <p:spPr>
          <a:xfrm>
            <a:off x="7092280" y="311297"/>
            <a:ext cx="1656320" cy="15841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" name="Oval 14"/>
          <p:cNvSpPr/>
          <p:nvPr/>
        </p:nvSpPr>
        <p:spPr>
          <a:xfrm>
            <a:off x="7098771" y="297790"/>
            <a:ext cx="1628155" cy="1626895"/>
          </a:xfrm>
          <a:prstGeom prst="ellipse">
            <a:avLst/>
          </a:prstGeom>
          <a:solidFill>
            <a:srgbClr val="D60B51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4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Planujesz zakup laptopa w Internecie.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jednym ze sklepów internetowych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znalazłeś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idealną ofertę. Aby złożyć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Zamówienie,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musisz wypełnić odpowiedni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formularz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 przekazać sprzedającemu kilka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informacji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 sobie. Co musisz zrobić,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żeby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zamówienie mogło być zrealizowane</a:t>
            </a: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?</a:t>
            </a:r>
          </a:p>
          <a:p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Podać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adres e-mail, adres dostawy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zaznaczyć wszystkie „ptaszki” w formularzu.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Podać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adres e-mail, adres dostawy i zaznaczyć „ptaszek” </a:t>
            </a: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akceptacją regulaminu sklepu i zgodą na przetwarzanie </a:t>
            </a: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danych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osobowych w celu realizacji zamówienia.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Podać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adres e-mail, adres dostawy i numer PESEL.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Podać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adres dostawy, numer dowodu osobistego i wyrazić zgodę na przetwarzanie danych osobowych w celach marketingowych.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0B51"/>
          </a:solidFill>
          <a:ln>
            <a:solidFill>
              <a:srgbClr val="D60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395536" y="260648"/>
            <a:ext cx="2838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PAMIĘTAJ!</a:t>
            </a:r>
          </a:p>
          <a:p>
            <a:endParaRPr lang="pl-PL" sz="32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az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516862"/>
            <a:ext cx="720080" cy="72008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325047" y="1117857"/>
            <a:ext cx="4759045" cy="475904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593268" y="2044083"/>
            <a:ext cx="42226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realizacji zamówienia przez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Internet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potrzebne jest podanie Twojego imienia i nazwiska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zidentyfikowania zamawiającego/adresata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przesyłki), adresu e-mail, czasem nr telefonu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przesłania potwierdzenia, kontaktu w przypadku konieczności zmian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zamówieniu itp.), adresu dostawy (przesyłka musi być gdzieś dostarczona). </a:t>
            </a:r>
          </a:p>
        </p:txBody>
      </p:sp>
      <p:sp>
        <p:nvSpPr>
          <p:cNvPr id="11" name="Elipsa 10"/>
          <p:cNvSpPr/>
          <p:nvPr/>
        </p:nvSpPr>
        <p:spPr>
          <a:xfrm>
            <a:off x="5216554" y="382609"/>
            <a:ext cx="3369478" cy="336947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517609" y="774686"/>
            <a:ext cx="280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Konieczne jest też zaakceptowanie regulaminu sklepu oraz wyrażenie zgody na przetwarzanie Twoich danych osobowych do realizacji zamówienia, ale niekoniecznie do celów marketingowych.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Prostokąt 1"/>
          <p:cNvSpPr>
            <a:spLocks noChangeArrowheads="1"/>
          </p:cNvSpPr>
          <p:nvPr/>
        </p:nvSpPr>
        <p:spPr bwMode="auto">
          <a:xfrm>
            <a:off x="6569369" y="5405945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bg1"/>
                </a:solidFill>
                <a:hlinkClick r:id="rId3"/>
              </a:rPr>
              <a:t>Kliknij, aby uruchomić film </a:t>
            </a:r>
            <a:r>
              <a:rPr lang="pl-PL" altLang="pl-PL" sz="1600" dirty="0" smtClean="0">
                <a:solidFill>
                  <a:schemeClr val="bg1"/>
                </a:solidFill>
                <a:sym typeface="Wingdings" panose="05000000000000000000" pitchFamily="2" charset="2"/>
                <a:hlinkClick r:id="rId3"/>
              </a:rPr>
              <a:t>→</a:t>
            </a:r>
            <a:endParaRPr lang="pl-PL" altLang="pl-PL" sz="1600" dirty="0">
              <a:solidFill>
                <a:schemeClr val="bg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07504" y="6396335"/>
            <a:ext cx="9095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chemeClr val="bg1"/>
                </a:solidFill>
              </a:rPr>
              <a:t>Źródło: </a:t>
            </a:r>
            <a:r>
              <a:rPr lang="pl-PL" sz="1200" u="sng" dirty="0">
                <a:hlinkClick r:id="rId5"/>
              </a:rPr>
              <a:t>http://www.federacja-konsumentow.org.pl/n,195,393,112,1,abc-konsumenta---zawieranie-umowy-zakup-butow-to-tez-umowa.html</a:t>
            </a:r>
            <a:endParaRPr lang="pl-PL" sz="1200" dirty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2854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313661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5/10</a:t>
            </a:r>
          </a:p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BEZPIECZNY E-KONSUMENT</a:t>
            </a:r>
          </a:p>
        </p:txBody>
      </p:sp>
    </p:spTree>
    <p:extLst>
      <p:ext uri="{BB962C8B-B14F-4D97-AF65-F5344CB8AC3E}">
        <p14:creationId xmlns:p14="http://schemas.microsoft.com/office/powerpoint/2010/main" val="32116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Dotarła do Ciebie długo oczekiwana paczka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nowymi butami kupionymi przez Internet.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Niestety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po przymiarce okazuje się,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że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buty są o rozmiar za duże, bo źle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odczytałeś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tabelę rozmiarów. Co możesz zrobić</a:t>
            </a: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?</a:t>
            </a:r>
          </a:p>
          <a:p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Pomyłka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rozmiarze to Twoja wina,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więc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nic nie możesz zrobić. Trudno, buty muszą zostać. Przekonujesz się, że wcale nie są aż tak duże…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Obniżasz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cenę butów o 50 zł i dzwonisz do wszystkich znajomych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pytaniem, czy nie chcieliby ich od Ciebie odkupić.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Pakujesz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buty i bez zbędnych wyjaśnień odsyłasz je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sklepu z informacją, że chcesz je jednak zwrócić.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Dzwonisz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sklepu i pytasz sprzedawcę, czy uprzejmie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mógłby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drodze wyjątku wymienić Ci buty. Kiedy sprzedawca odmawia, akceptujesz jego decyzję.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7452320" y="2132856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Kliknij w koło, aby uruchomić minutnik </a:t>
            </a:r>
            <a:r>
              <a:rPr lang="pl-PL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↑</a:t>
            </a:r>
            <a:endParaRPr lang="pl-PL" alt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13"/>
          <p:cNvSpPr/>
          <p:nvPr/>
        </p:nvSpPr>
        <p:spPr>
          <a:xfrm>
            <a:off x="7092280" y="311297"/>
            <a:ext cx="1656320" cy="15841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Oval 14"/>
          <p:cNvSpPr/>
          <p:nvPr/>
        </p:nvSpPr>
        <p:spPr>
          <a:xfrm>
            <a:off x="7111639" y="311297"/>
            <a:ext cx="1628155" cy="1626895"/>
          </a:xfrm>
          <a:prstGeom prst="ellipse">
            <a:avLst/>
          </a:prstGeom>
          <a:solidFill>
            <a:srgbClr val="D60B51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5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Dotarła do Ciebie długo oczekiwana paczka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nowymi butami kupionymi przez Internet.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Niestety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po przymiarce okazuje się,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że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buty są o rozmiar za duże, bo źle </a:t>
            </a:r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odczytałeś </a:t>
            </a:r>
            <a:r>
              <a:rPr lang="pl-PL" sz="24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tabelę rozmiarów. Co możesz zrobić</a:t>
            </a:r>
            <a:r>
              <a:rPr lang="pl-PL" sz="24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?</a:t>
            </a:r>
          </a:p>
          <a:p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Pomyłka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rozmiarze to Twoja wina,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więc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nic nie możesz zrobić. Trudno, buty muszą zostać. Przekonujesz się, że wcale nie są aż tak duże…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Obniżasz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cenę butów o 50 zł i dzwonisz do wszystkich znajomych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pytaniem, czy nie chcieliby ich od Ciebie odkupić.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Pakujesz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buty i bez zbędnych wyjaśnień odsyłasz je </a:t>
            </a: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sklepu z informacją, że chcesz je jednak zwrócić.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Dzwonisz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sklepu i pytasz sprzedawcę, czy uprzejmie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mógłby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drodze wyjątku wymienić Ci buty. Kiedy sprzedawca odmawia, akceptujesz jego decyzję.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0B51"/>
          </a:solidFill>
          <a:ln>
            <a:solidFill>
              <a:srgbClr val="D60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395536" y="260648"/>
            <a:ext cx="2838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PAMIĘTAJ!</a:t>
            </a:r>
          </a:p>
          <a:p>
            <a:endParaRPr lang="pl-PL" sz="32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az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516862"/>
            <a:ext cx="720080" cy="72008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848896" y="1972179"/>
            <a:ext cx="3670889" cy="367088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573040" y="3068960"/>
            <a:ext cx="4222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Robiąc zakupy przez Internet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nabywasz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wyjątkowe prawo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namysłu. Od czasu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otrzymania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przesyłki masz 14 dni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zrezygnowanie z zakupu. </a:t>
            </a:r>
          </a:p>
        </p:txBody>
      </p:sp>
      <p:sp>
        <p:nvSpPr>
          <p:cNvPr id="11" name="Elipsa 10"/>
          <p:cNvSpPr/>
          <p:nvPr/>
        </p:nvSpPr>
        <p:spPr>
          <a:xfrm>
            <a:off x="4993250" y="742649"/>
            <a:ext cx="3369478" cy="336947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356808" y="1772816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Zwracając rzeczy do sklepu </a:t>
            </a:r>
            <a:r>
              <a:rPr lang="pl-PL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internetego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każdorazowo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musimy pokryć koszt przesyłki zwracanego towaru.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Prostokąt 1"/>
          <p:cNvSpPr>
            <a:spLocks noChangeArrowheads="1"/>
          </p:cNvSpPr>
          <p:nvPr/>
        </p:nvSpPr>
        <p:spPr bwMode="auto">
          <a:xfrm>
            <a:off x="6569369" y="5405945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bg1"/>
                </a:solidFill>
                <a:hlinkClick r:id="rId3"/>
              </a:rPr>
              <a:t>Kliknij, aby uruchomić film </a:t>
            </a:r>
            <a:r>
              <a:rPr lang="pl-PL" altLang="pl-PL" sz="1600" dirty="0" smtClean="0">
                <a:solidFill>
                  <a:schemeClr val="bg1"/>
                </a:solidFill>
                <a:sym typeface="Wingdings" panose="05000000000000000000" pitchFamily="2" charset="2"/>
                <a:hlinkClick r:id="rId3"/>
              </a:rPr>
              <a:t>→</a:t>
            </a:r>
            <a:endParaRPr lang="pl-PL" altLang="pl-PL" sz="1600" dirty="0">
              <a:solidFill>
                <a:schemeClr val="bg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07504" y="6396335"/>
            <a:ext cx="90951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chemeClr val="bg1"/>
                </a:solidFill>
              </a:rPr>
              <a:t>Źródło</a:t>
            </a:r>
            <a:r>
              <a:rPr lang="pl-PL" sz="1200" dirty="0"/>
              <a:t>: </a:t>
            </a:r>
            <a:r>
              <a:rPr lang="pl-PL" sz="1200" u="sng" dirty="0">
                <a:hlinkClick r:id="rId5"/>
              </a:rPr>
              <a:t>http://www.prawakonsumenta.uokik.gov.pl/terminy/</a:t>
            </a:r>
            <a:r>
              <a:rPr lang="pl-PL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4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1560" y="414908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D60B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HONOROWY  PATRONAT  </a:t>
            </a:r>
            <a:br>
              <a:rPr lang="pl-PL" b="1" dirty="0" smtClean="0">
                <a:solidFill>
                  <a:srgbClr val="D60B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b="1" dirty="0" smtClean="0">
                <a:solidFill>
                  <a:srgbClr val="D60B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MINISTERSTWA CYFRYZACJI ORAZ</a:t>
            </a:r>
          </a:p>
          <a:p>
            <a:r>
              <a:rPr lang="pl-PL" b="1" dirty="0" smtClean="0">
                <a:solidFill>
                  <a:srgbClr val="D60B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PREZESA URZĘDU OCHRONY KONKURENCJI </a:t>
            </a:r>
            <a:r>
              <a:rPr lang="pl-PL" b="1" dirty="0">
                <a:solidFill>
                  <a:srgbClr val="D60B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l-PL" b="1" dirty="0" smtClean="0">
                <a:solidFill>
                  <a:srgbClr val="D60B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KONSUMENTÓW</a:t>
            </a:r>
            <a:endParaRPr lang="pl-PL" b="1" dirty="0">
              <a:solidFill>
                <a:srgbClr val="D60B5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230413" y="-171400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020272" y="3789040"/>
            <a:ext cx="13681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grpSp>
        <p:nvGrpSpPr>
          <p:cNvPr id="23" name="Grupa 22"/>
          <p:cNvGrpSpPr/>
          <p:nvPr/>
        </p:nvGrpSpPr>
        <p:grpSpPr>
          <a:xfrm>
            <a:off x="5508104" y="476672"/>
            <a:ext cx="4222974" cy="4592242"/>
            <a:chOff x="205010" y="2493982"/>
            <a:chExt cx="4222974" cy="4592242"/>
          </a:xfrm>
        </p:grpSpPr>
        <p:pic>
          <p:nvPicPr>
            <p:cNvPr id="6" name="Obraz 5" descr="partnerzy.jpg"/>
            <p:cNvPicPr>
              <a:picLocks noChangeAspect="1"/>
            </p:cNvPicPr>
            <p:nvPr/>
          </p:nvPicPr>
          <p:blipFill rotWithShape="1">
            <a:blip r:embed="rId2" cstate="print"/>
            <a:srcRect r="61146" b="19090"/>
            <a:stretch/>
          </p:blipFill>
          <p:spPr>
            <a:xfrm>
              <a:off x="205010" y="2493982"/>
              <a:ext cx="2992476" cy="3764811"/>
            </a:xfrm>
            <a:prstGeom prst="snip2DiagRect">
              <a:avLst>
                <a:gd name="adj1" fmla="val 0"/>
                <a:gd name="adj2" fmla="val 0"/>
              </a:avLst>
            </a:prstGeom>
          </p:spPr>
        </p:pic>
        <p:sp>
          <p:nvSpPr>
            <p:cNvPr id="5" name="Elipsa 4"/>
            <p:cNvSpPr/>
            <p:nvPr/>
          </p:nvSpPr>
          <p:spPr>
            <a:xfrm>
              <a:off x="2339752" y="4997992"/>
              <a:ext cx="2088232" cy="20882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69957"/>
            <a:ext cx="2474976" cy="114909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661248"/>
            <a:ext cx="1800200" cy="6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313661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6/10</a:t>
            </a:r>
          </a:p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OCHRONA PRYWATNOŚCI</a:t>
            </a:r>
          </a:p>
        </p:txBody>
      </p:sp>
    </p:spTree>
    <p:extLst>
      <p:ext uri="{BB962C8B-B14F-4D97-AF65-F5344CB8AC3E}">
        <p14:creationId xmlns:p14="http://schemas.microsoft.com/office/powerpoint/2010/main" val="26053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czym musisz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pamiętać, </a:t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logując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się do swojej poczty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e-mail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publicznego komputera,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np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. w bibliotece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:</a:t>
            </a:r>
          </a:p>
          <a:p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wylogowaniu się ze swojego konta przed wyjściem.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niezapisywaniu haseł (w tym o uważnym czytaniu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wszystkich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wyskakujących okienek przed ich akceptacją).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usunięciu z folderu „Pobrane” wszystkich plików,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które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pobierałeś w trakcie korzystania z poczty.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podziękowaniu dla bibliotekarki (lub innej osoby, która udostępniła Ci sprzęt).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7452320" y="2132856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Kliknij w koło, aby uruchomić minutnik </a:t>
            </a:r>
            <a:r>
              <a:rPr lang="pl-PL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↑</a:t>
            </a:r>
            <a:endParaRPr lang="pl-PL" alt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13"/>
          <p:cNvSpPr/>
          <p:nvPr/>
        </p:nvSpPr>
        <p:spPr>
          <a:xfrm>
            <a:off x="7092280" y="311297"/>
            <a:ext cx="1656320" cy="15841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" name="Oval 14"/>
          <p:cNvSpPr/>
          <p:nvPr/>
        </p:nvSpPr>
        <p:spPr>
          <a:xfrm>
            <a:off x="7106362" y="311297"/>
            <a:ext cx="1628155" cy="1626895"/>
          </a:xfrm>
          <a:prstGeom prst="ellipse">
            <a:avLst/>
          </a:prstGeom>
          <a:solidFill>
            <a:srgbClr val="D60B51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czym musisz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pamiętać, </a:t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logując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się do swojej poczty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e-mail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 publicznego komputera,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np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. w bibliotece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:</a:t>
            </a:r>
          </a:p>
          <a:p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wylogowaniu się ze swojego konta przed wyjściem.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niezapisywaniu haseł (w tym o uważnym czytaniu </a:t>
            </a: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wszystkich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wyskakujących okienek przed ich akceptacją).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usunięciu z folderu „Pobrane” wszystkich plików, </a:t>
            </a: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które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pobierałeś w trakcie korzystania z poczty.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podziękowaniu dla bibliotekarki (lub innej osoby, która udostępniła Ci sprzęt</a:t>
            </a: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).</a:t>
            </a:r>
            <a:endParaRPr lang="pl-PL" sz="2000" b="1" dirty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0B51"/>
          </a:solidFill>
          <a:ln>
            <a:solidFill>
              <a:srgbClr val="D60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395536" y="260648"/>
            <a:ext cx="2838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PAMIĘTAJ!</a:t>
            </a:r>
          </a:p>
          <a:p>
            <a:endParaRPr lang="pl-PL" sz="32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az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24" y="5826774"/>
            <a:ext cx="720080" cy="72008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338169" y="1115829"/>
            <a:ext cx="3594404" cy="359440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4070" y="2107176"/>
            <a:ext cx="4222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 komputerów w miejscach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publicznych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korzysta wiele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osób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nigdy nie wiesz,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kim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będzie osoba,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która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przyjdzie po Tobie. </a:t>
            </a:r>
          </a:p>
        </p:txBody>
      </p:sp>
      <p:sp>
        <p:nvSpPr>
          <p:cNvPr id="11" name="Elipsa 10"/>
          <p:cNvSpPr/>
          <p:nvPr/>
        </p:nvSpPr>
        <p:spPr>
          <a:xfrm>
            <a:off x="5464866" y="382609"/>
            <a:ext cx="3121165" cy="312116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652120" y="1340768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Jeśli się nie wylogujesz, ryzykujesz, że ktoś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może podszyć się pod Ciebie i np. podejmować w Twoim imieniu zobowiązania.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Prostokąt 1"/>
          <p:cNvSpPr>
            <a:spLocks noChangeArrowheads="1"/>
          </p:cNvSpPr>
          <p:nvPr/>
        </p:nvSpPr>
        <p:spPr bwMode="auto">
          <a:xfrm>
            <a:off x="6575401" y="5715857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bg1"/>
                </a:solidFill>
                <a:hlinkClick r:id="rId3"/>
              </a:rPr>
              <a:t>Kliknij, aby uruchomić film </a:t>
            </a:r>
            <a:r>
              <a:rPr lang="pl-PL" altLang="pl-PL" sz="1600" dirty="0" smtClean="0">
                <a:solidFill>
                  <a:schemeClr val="bg1"/>
                </a:solidFill>
                <a:sym typeface="Wingdings" panose="05000000000000000000" pitchFamily="2" charset="2"/>
                <a:hlinkClick r:id="rId3"/>
              </a:rPr>
              <a:t>→</a:t>
            </a:r>
            <a:endParaRPr lang="pl-PL" altLang="pl-PL" sz="1600" dirty="0">
              <a:solidFill>
                <a:schemeClr val="bg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3627514" y="3182797"/>
            <a:ext cx="3121165" cy="312116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851920" y="3893717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Dostęp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skrzynki mailowej umożliwia również zarządzanie hasłami do innych kont powiązanych z Twoim adresem e-mail.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313661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7/10</a:t>
            </a:r>
          </a:p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BEZPIECZNY E-KONSUMENT</a:t>
            </a:r>
          </a:p>
        </p:txBody>
      </p:sp>
    </p:spTree>
    <p:extLst>
      <p:ext uri="{BB962C8B-B14F-4D97-AF65-F5344CB8AC3E}">
        <p14:creationId xmlns:p14="http://schemas.microsoft.com/office/powerpoint/2010/main" val="38382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65527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kogo się zwrócić, </a:t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jeśli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okaże się,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że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kupiony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przez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Ciebie odkurzacz </a:t>
            </a:r>
            <a:b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miesiącu od zakupu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przestał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działać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?</a:t>
            </a:r>
          </a:p>
          <a:p>
            <a:endParaRPr lang="pl-PL" sz="24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sklepu, w którym kupiłeś odkurzacz.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rzecznika konsumentów.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producenta odkurzaczy.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serwisu urządzeń AGD/RTV w Twoim mieście.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7452320" y="2132856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Kliknij w koło, aby uruchomić minutnik </a:t>
            </a:r>
            <a:r>
              <a:rPr lang="pl-PL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↑</a:t>
            </a:r>
            <a:endParaRPr lang="pl-PL" alt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13"/>
          <p:cNvSpPr/>
          <p:nvPr/>
        </p:nvSpPr>
        <p:spPr>
          <a:xfrm>
            <a:off x="7092280" y="311297"/>
            <a:ext cx="1656320" cy="15841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Oval 14"/>
          <p:cNvSpPr/>
          <p:nvPr/>
        </p:nvSpPr>
        <p:spPr>
          <a:xfrm>
            <a:off x="7111639" y="311297"/>
            <a:ext cx="1628155" cy="1626895"/>
          </a:xfrm>
          <a:prstGeom prst="ellipse">
            <a:avLst/>
          </a:prstGeom>
          <a:solidFill>
            <a:srgbClr val="D60B51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0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kogo się zwrócić, </a:t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jeśli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okaże się,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że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kupiony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przez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Ciebie odkurzacz </a:t>
            </a:r>
            <a:b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miesiącu od zakupu 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przestał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działać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?</a:t>
            </a:r>
          </a:p>
          <a:p>
            <a:pPr>
              <a:lnSpc>
                <a:spcPct val="120000"/>
              </a:lnSpc>
            </a:pPr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sklepu, w którym kupiłeś odkurzacz.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rzecznika konsumentów.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producenta odkurzaczy.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serwisu urządzeń AGD/RTV w Twoim mieście.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0B51"/>
          </a:solidFill>
          <a:ln>
            <a:solidFill>
              <a:srgbClr val="D60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395536" y="260648"/>
            <a:ext cx="2838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PAMIĘTAJ!</a:t>
            </a:r>
          </a:p>
          <a:p>
            <a:endParaRPr lang="pl-PL" sz="32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az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516862"/>
            <a:ext cx="720080" cy="72008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338169" y="1115829"/>
            <a:ext cx="3594404" cy="359440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4070" y="2107176"/>
            <a:ext cx="42226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przypadku uwzględniania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reklamacji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sklep internetowy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jest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zobowiązany również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zwrotu kosztów przesyłki (poniesionych w celu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dostarczenia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sprzętu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sklepu). </a:t>
            </a:r>
          </a:p>
        </p:txBody>
      </p:sp>
      <p:sp>
        <p:nvSpPr>
          <p:cNvPr id="11" name="Elipsa 10"/>
          <p:cNvSpPr/>
          <p:nvPr/>
        </p:nvSpPr>
        <p:spPr>
          <a:xfrm>
            <a:off x="5464866" y="382609"/>
            <a:ext cx="3121165" cy="312116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652120" y="1340768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Każdy produkt zakupiony w UE może być zareklamowany w ciągu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 od zakupu (prawo do złożenia rękojmi).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Prostokąt 1"/>
          <p:cNvSpPr>
            <a:spLocks noChangeArrowheads="1"/>
          </p:cNvSpPr>
          <p:nvPr/>
        </p:nvSpPr>
        <p:spPr bwMode="auto">
          <a:xfrm>
            <a:off x="6569369" y="5405945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bg1"/>
                </a:solidFill>
                <a:hlinkClick r:id="rId3"/>
              </a:rPr>
              <a:t>Kliknij, aby uruchomić film </a:t>
            </a:r>
            <a:r>
              <a:rPr lang="pl-PL" altLang="pl-PL" sz="1600" dirty="0" smtClean="0">
                <a:solidFill>
                  <a:schemeClr val="bg1"/>
                </a:solidFill>
                <a:sym typeface="Wingdings" panose="05000000000000000000" pitchFamily="2" charset="2"/>
                <a:hlinkClick r:id="rId3"/>
              </a:rPr>
              <a:t>→</a:t>
            </a:r>
            <a:endParaRPr lang="pl-PL" altLang="pl-PL" sz="1600" dirty="0">
              <a:solidFill>
                <a:schemeClr val="bg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07504" y="6396335"/>
            <a:ext cx="90951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Źródła: </a:t>
            </a:r>
            <a:r>
              <a:rPr lang="pl-PL" sz="1200" u="sng" dirty="0">
                <a:hlinkClick r:id="rId5"/>
              </a:rPr>
              <a:t>http://www.prawakonsumenta.uokik.gov.pl/reklamacje/rekojmia/</a:t>
            </a:r>
            <a:endParaRPr lang="pl-PL" sz="1200" dirty="0"/>
          </a:p>
        </p:txBody>
      </p:sp>
      <p:sp>
        <p:nvSpPr>
          <p:cNvPr id="15" name="Elipsa 14"/>
          <p:cNvSpPr/>
          <p:nvPr/>
        </p:nvSpPr>
        <p:spPr>
          <a:xfrm>
            <a:off x="3627514" y="3182797"/>
            <a:ext cx="3121165" cy="312116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811908" y="3635768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Sprzedawca ma obowiązek naprawy lub wymiany przedmiotu na swój koszt. W wybranych przypadkach może zaproponować Ci obniżkę ceny lub zwrot całej kwoty.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313661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D60B51"/>
                </a:solidFill>
                <a:latin typeface="Franklin Gothic Demi Cond" pitchFamily="34" charset="0"/>
              </a:rPr>
              <a:t>8</a:t>
            </a:r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/10</a:t>
            </a:r>
          </a:p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BEZPIECZNE ZAKUPY</a:t>
            </a:r>
          </a:p>
        </p:txBody>
      </p:sp>
    </p:spTree>
    <p:extLst>
      <p:ext uri="{BB962C8B-B14F-4D97-AF65-F5344CB8AC3E}">
        <p14:creationId xmlns:p14="http://schemas.microsoft.com/office/powerpoint/2010/main" val="24860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jednym ze sklepów internetowych </a:t>
            </a: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znalazłeś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pralkę, której cena jest </a:t>
            </a: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200 zł niższa niż w innych sklepach. </a:t>
            </a: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Niska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cena wzbudza Twoją czujność. </a:t>
            </a: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możesz zrobić, żeby zwiększyć bezpieczeństwo zakupu</a:t>
            </a: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?</a:t>
            </a:r>
          </a:p>
          <a:p>
            <a:endParaRPr lang="pl-PL" sz="20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Sprawdzić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opinie o tym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sklepie i pralce na stronie sklepu </a:t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 w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porównywarce cen. 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Sprawdzić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zakładkę „Kontakt” na stronie sklepu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zweryfikować podane tam dane.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Napisać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wiadomość do tego sprzedawcy z pytaniem,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czy  nie jest oszustem.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Wybrać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płatność za pobraniem, żeby być pewnym,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że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nie kupisz kota w worku.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7452320" y="2132856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Kliknij w koło, aby uruchomić minutnik </a:t>
            </a:r>
            <a:r>
              <a:rPr lang="pl-PL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↑</a:t>
            </a:r>
            <a:endParaRPr lang="pl-PL" alt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13"/>
          <p:cNvSpPr/>
          <p:nvPr/>
        </p:nvSpPr>
        <p:spPr>
          <a:xfrm>
            <a:off x="7092280" y="311297"/>
            <a:ext cx="1656320" cy="15841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Oval 14"/>
          <p:cNvSpPr/>
          <p:nvPr/>
        </p:nvSpPr>
        <p:spPr>
          <a:xfrm>
            <a:off x="7111639" y="311297"/>
            <a:ext cx="1628155" cy="1626895"/>
          </a:xfrm>
          <a:prstGeom prst="ellipse">
            <a:avLst/>
          </a:prstGeom>
          <a:solidFill>
            <a:srgbClr val="D60B51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-396552" y="-171400"/>
            <a:ext cx="9806808" cy="11089232"/>
            <a:chOff x="-396552" y="-171400"/>
            <a:chExt cx="9806808" cy="11089232"/>
          </a:xfrm>
        </p:grpSpPr>
        <p:sp>
          <p:nvSpPr>
            <p:cNvPr id="2" name="Prostokąt 1"/>
            <p:cNvSpPr/>
            <p:nvPr/>
          </p:nvSpPr>
          <p:spPr>
            <a:xfrm>
              <a:off x="4230413" y="-171400"/>
              <a:ext cx="136815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6740312" y="3860992"/>
              <a:ext cx="1202259" cy="506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4040848"/>
              <a:ext cx="1604658" cy="532730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336" y="5272495"/>
              <a:ext cx="1310718" cy="504485"/>
            </a:xfrm>
            <a:prstGeom prst="rect">
              <a:avLst/>
            </a:prstGeom>
          </p:spPr>
        </p:pic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434" y="5102468"/>
              <a:ext cx="2208163" cy="810947"/>
            </a:xfrm>
            <a:prstGeom prst="rect">
              <a:avLst/>
            </a:prstGeom>
          </p:spPr>
        </p:pic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098" y="5030331"/>
              <a:ext cx="1052428" cy="855098"/>
            </a:xfrm>
            <a:prstGeom prst="rect">
              <a:avLst/>
            </a:prstGeom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54" y="2996342"/>
              <a:ext cx="1952711" cy="598781"/>
            </a:xfrm>
            <a:prstGeom prst="rect">
              <a:avLst/>
            </a:prstGeom>
          </p:spPr>
        </p:pic>
        <p:pic>
          <p:nvPicPr>
            <p:cNvPr id="19" name="Obraz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932" y="2975117"/>
              <a:ext cx="1075132" cy="571311"/>
            </a:xfrm>
            <a:prstGeom prst="rect">
              <a:avLst/>
            </a:prstGeom>
          </p:spPr>
        </p:pic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3835032"/>
              <a:ext cx="989315" cy="989315"/>
            </a:xfrm>
            <a:prstGeom prst="rect">
              <a:avLst/>
            </a:prstGeom>
          </p:spPr>
        </p:pic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990" y="2405626"/>
              <a:ext cx="1581920" cy="1581920"/>
            </a:xfrm>
            <a:prstGeom prst="rect">
              <a:avLst/>
            </a:prstGeom>
          </p:spPr>
        </p:pic>
        <p:pic>
          <p:nvPicPr>
            <p:cNvPr id="20" name="Obraz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454" y="3835772"/>
              <a:ext cx="2137986" cy="1029115"/>
            </a:xfrm>
            <a:prstGeom prst="rect">
              <a:avLst/>
            </a:prstGeom>
          </p:spPr>
        </p:pic>
        <p:sp>
          <p:nvSpPr>
            <p:cNvPr id="26" name="Elipsa 25"/>
            <p:cNvSpPr/>
            <p:nvPr/>
          </p:nvSpPr>
          <p:spPr>
            <a:xfrm>
              <a:off x="-396552" y="1111024"/>
              <a:ext cx="9806808" cy="9806808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rgbClr val="D60B51"/>
                  </a:solidFill>
                </a:ln>
                <a:solidFill>
                  <a:srgbClr val="D60B51"/>
                </a:solidFill>
              </a:endParaRP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4" t="12555" r="21948" b="12555"/>
            <a:stretch/>
          </p:blipFill>
          <p:spPr>
            <a:xfrm>
              <a:off x="3563888" y="435098"/>
              <a:ext cx="1964559" cy="1841774"/>
            </a:xfrm>
            <a:prstGeom prst="rect">
              <a:avLst/>
            </a:prstGeom>
          </p:spPr>
        </p:pic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65" y="3810990"/>
              <a:ext cx="2134503" cy="939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1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jednym ze sklepów internetowych </a:t>
            </a: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znalazłeś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pralkę, której cena jest </a:t>
            </a: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200 zł niższa niż w innych sklepach. </a:t>
            </a: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Niska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cena wzbudza Twoją czujność. </a:t>
            </a: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możesz zrobić, żeby zwiększyć bezpieczeństwo zakupu</a:t>
            </a: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?</a:t>
            </a:r>
          </a:p>
          <a:p>
            <a:endParaRPr lang="pl-PL" sz="20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Sprawdzić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opinie o tym sklepie </a:t>
            </a: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 pralce na stronie sklepu </a:t>
            </a:r>
            <a:b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 w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porównywarce cen. 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Sprawdzić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zakładkę „Kontakt” na stronie sklepu </a:t>
            </a: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zweryfikować podane tam dane.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Napisać wiadomość do tego sprzedawcy z pytaniem,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czy  nie jest oszustem.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Wybrać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płatność za pobraniem, żeby być pewnym, </a:t>
            </a: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że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nie kupisz kota w worku.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0B51"/>
          </a:solidFill>
          <a:ln>
            <a:solidFill>
              <a:srgbClr val="D60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395536" y="260648"/>
            <a:ext cx="2838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PAMIĘTAJ!</a:t>
            </a:r>
          </a:p>
          <a:p>
            <a:endParaRPr lang="pl-PL" sz="32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az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24" y="5826774"/>
            <a:ext cx="720080" cy="72008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338169" y="1115829"/>
            <a:ext cx="2289615" cy="228961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-628325" y="1772816"/>
            <a:ext cx="4222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Sprawdź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opinie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wystawione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przez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innych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klientów. </a:t>
            </a:r>
          </a:p>
        </p:txBody>
      </p:sp>
      <p:sp>
        <p:nvSpPr>
          <p:cNvPr id="11" name="Elipsa 10"/>
          <p:cNvSpPr/>
          <p:nvPr/>
        </p:nvSpPr>
        <p:spPr>
          <a:xfrm>
            <a:off x="5940152" y="498901"/>
            <a:ext cx="2667062" cy="2667062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869527" y="1333706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Zwrócić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także uwagę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programy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certyfikaty podnoszące wiarygodność sprzedawcy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Prostokąt 1"/>
          <p:cNvSpPr>
            <a:spLocks noChangeArrowheads="1"/>
          </p:cNvSpPr>
          <p:nvPr/>
        </p:nvSpPr>
        <p:spPr bwMode="auto">
          <a:xfrm>
            <a:off x="6575401" y="5715857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bg1"/>
                </a:solidFill>
                <a:hlinkClick r:id="rId3"/>
              </a:rPr>
              <a:t>Kliknij, aby uruchomić film </a:t>
            </a:r>
            <a:r>
              <a:rPr lang="pl-PL" altLang="pl-PL" sz="1600" dirty="0" smtClean="0">
                <a:solidFill>
                  <a:schemeClr val="bg1"/>
                </a:solidFill>
                <a:sym typeface="Wingdings" panose="05000000000000000000" pitchFamily="2" charset="2"/>
                <a:hlinkClick r:id="rId3"/>
              </a:rPr>
              <a:t>→</a:t>
            </a:r>
            <a:endParaRPr lang="pl-PL" altLang="pl-PL" sz="1600" dirty="0">
              <a:solidFill>
                <a:schemeClr val="bg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2934348" y="1740816"/>
            <a:ext cx="3121165" cy="312116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086746" y="2491075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Przemyśl możliwość skorzystania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 możliwości płatności „za pobraniem”. Zapłacisz dopiero, kiedy produkt będzie w Twoich rękach.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755576" y="3804128"/>
            <a:ext cx="2289615" cy="228961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-210918" y="4122946"/>
            <a:ext cx="4222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Sprawdź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czy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stronie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internetowej </a:t>
            </a: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sprzedawcy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są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wiarygodne </a:t>
            </a: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dane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00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313661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9/10</a:t>
            </a:r>
          </a:p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BEZPIECZNE DANE</a:t>
            </a:r>
          </a:p>
        </p:txBody>
      </p:sp>
    </p:spTree>
    <p:extLst>
      <p:ext uri="{BB962C8B-B14F-4D97-AF65-F5344CB8AC3E}">
        <p14:creationId xmlns:p14="http://schemas.microsoft.com/office/powerpoint/2010/main" val="11380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Dokonujesz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transakcji przez Internet. </a:t>
            </a:r>
            <a:endParaRPr lang="pl-PL" sz="28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Aby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zapobiec kradzieży Twoich danych </a:t>
            </a:r>
            <a:endParaRPr lang="pl-PL" sz="28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przez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komputerowych </a:t>
            </a: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włamywaczy, </a:t>
            </a:r>
          </a:p>
          <a:p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powinieneś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sprawdzić czy strona, </a:t>
            </a:r>
            <a:endParaRPr lang="pl-PL" sz="28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na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której logujesz się do sklepu, </a:t>
            </a:r>
            <a:endParaRPr lang="pl-PL" sz="28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bezpieczne połączenie (certyfikat </a:t>
            </a:r>
            <a:endParaRPr lang="pl-PL" sz="28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SSL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). Jak to zrobić</a:t>
            </a: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?</a:t>
            </a:r>
          </a:p>
          <a:p>
            <a:endParaRPr lang="pl-PL" sz="20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Sprawdzić,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czy adres strony służącej do logowania się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dokonywania płatności rozpoczyna się od https://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zakładce „Kontakt” sprawdzić, czy sklep chwali się,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że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otrzymał taki certyfikat.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Sprawdzić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czy podczas wypełniania danych w formularzu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przy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adresie strony pojawiła się ikona kłódki. 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Sprawdzić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czy podczas  wypełniania danych w formularzu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przy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adresie strony pojawiła się ikona kluczyka.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7452320" y="2132856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Kliknij w koło, aby uruchomić minutnik </a:t>
            </a:r>
            <a:r>
              <a:rPr lang="pl-PL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↑</a:t>
            </a:r>
            <a:endParaRPr lang="pl-PL" alt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13"/>
          <p:cNvSpPr/>
          <p:nvPr/>
        </p:nvSpPr>
        <p:spPr>
          <a:xfrm>
            <a:off x="7092280" y="311297"/>
            <a:ext cx="1656320" cy="15841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Oval 14"/>
          <p:cNvSpPr/>
          <p:nvPr/>
        </p:nvSpPr>
        <p:spPr>
          <a:xfrm>
            <a:off x="7111639" y="311297"/>
            <a:ext cx="1628155" cy="1626895"/>
          </a:xfrm>
          <a:prstGeom prst="ellipse">
            <a:avLst/>
          </a:prstGeom>
          <a:solidFill>
            <a:srgbClr val="D60B51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8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Dokonujesz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transakcji przez Internet. </a:t>
            </a:r>
            <a:endParaRPr lang="pl-PL" sz="28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Aby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zapobiec kradzieży Twoich danych </a:t>
            </a:r>
            <a:endParaRPr lang="pl-PL" sz="28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przez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komputerowych </a:t>
            </a: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włamywaczy, </a:t>
            </a:r>
          </a:p>
          <a:p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powinieneś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sprawdzić czy strona, </a:t>
            </a:r>
            <a:endParaRPr lang="pl-PL" sz="28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na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której logujesz się do sklepu, </a:t>
            </a:r>
            <a:endParaRPr lang="pl-PL" sz="28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 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bezpieczne połączenie (certyfikat </a:t>
            </a:r>
            <a:endParaRPr lang="pl-PL" sz="28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SSL</a:t>
            </a:r>
            <a:r>
              <a:rPr lang="pl-PL" sz="28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). Jak to zrobić</a:t>
            </a:r>
            <a:r>
              <a:rPr lang="pl-PL" sz="28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?</a:t>
            </a:r>
          </a:p>
          <a:p>
            <a:endParaRPr lang="pl-PL" sz="20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Sprawdzić,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czy adres strony służącej do logowania się </a:t>
            </a: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dokonywania płatności rozpoczyna się od https://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zakładce „Kontakt” sprawdzić, czy sklep chwali się,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że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otrzymał taki certyfikat.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Sprawdzić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czy podczas wypełniania danych w formularzu </a:t>
            </a: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przy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adresie strony pojawiła się ikona kłódki. 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Sprawdzić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czy podczas  wypełniania danych w formularzu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przy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adresie strony pojawiła się ikona kluczyka.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0B51"/>
          </a:solidFill>
          <a:ln>
            <a:solidFill>
              <a:srgbClr val="D60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395536" y="260648"/>
            <a:ext cx="2838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PAMIĘTAJ!</a:t>
            </a:r>
          </a:p>
          <a:p>
            <a:endParaRPr lang="pl-PL" sz="32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az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24" y="5826774"/>
            <a:ext cx="720080" cy="720080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4620111" y="1340768"/>
            <a:ext cx="2667062" cy="2667062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4549486" y="2175573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pasku adresu wyświetlany jest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symbol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kłódki.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Prostokąt 1"/>
          <p:cNvSpPr>
            <a:spLocks noChangeArrowheads="1"/>
          </p:cNvSpPr>
          <p:nvPr/>
        </p:nvSpPr>
        <p:spPr bwMode="auto">
          <a:xfrm>
            <a:off x="6575401" y="5715857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bg1"/>
                </a:solidFill>
                <a:hlinkClick r:id="rId3"/>
              </a:rPr>
              <a:t>Kliknij, aby uruchomić film </a:t>
            </a:r>
            <a:r>
              <a:rPr lang="pl-PL" altLang="pl-PL" sz="1600" dirty="0" smtClean="0">
                <a:solidFill>
                  <a:schemeClr val="bg1"/>
                </a:solidFill>
                <a:sym typeface="Wingdings" panose="05000000000000000000" pitchFamily="2" charset="2"/>
                <a:hlinkClick r:id="rId3"/>
              </a:rPr>
              <a:t>→</a:t>
            </a:r>
            <a:endParaRPr lang="pl-PL" altLang="pl-PL" sz="1600" dirty="0">
              <a:solidFill>
                <a:schemeClr val="bg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971600" y="2836862"/>
            <a:ext cx="3121165" cy="312116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128026" y="3849014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Połączenie jest bezpieczne, gdy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adres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strony rozpoczyna się 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od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://...</a:t>
            </a:r>
          </a:p>
        </p:txBody>
      </p:sp>
    </p:spTree>
    <p:extLst>
      <p:ext uri="{BB962C8B-B14F-4D97-AF65-F5344CB8AC3E}">
        <p14:creationId xmlns:p14="http://schemas.microsoft.com/office/powerpoint/2010/main" val="5117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313661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10/10</a:t>
            </a:r>
          </a:p>
          <a:p>
            <a:pPr algn="ctr"/>
            <a:r>
              <a:rPr lang="pl-PL" sz="3200" dirty="0" smtClean="0">
                <a:solidFill>
                  <a:srgbClr val="D60B51"/>
                </a:solidFill>
                <a:latin typeface="Franklin Gothic Demi Cond" pitchFamily="34" charset="0"/>
              </a:rPr>
              <a:t>BEZPIECZNY KONSUMENT</a:t>
            </a:r>
          </a:p>
        </p:txBody>
      </p:sp>
    </p:spTree>
    <p:extLst>
      <p:ext uri="{BB962C8B-B14F-4D97-AF65-F5344CB8AC3E}">
        <p14:creationId xmlns:p14="http://schemas.microsoft.com/office/powerpoint/2010/main" val="1278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kogo możesz się zwrócić, </a:t>
            </a:r>
            <a:endParaRPr lang="pl-PL" sz="36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pl-PL" sz="36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jeśli sprzedawca nie chce</a:t>
            </a:r>
            <a:br>
              <a:rPr lang="pl-PL" sz="36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6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uznać Twojej reklamacji?</a:t>
            </a:r>
          </a:p>
          <a:p>
            <a:endParaRPr lang="pl-PL" sz="28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Urząd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Ochrony Konkurencji i Konsumentów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Miejski/Powiatowy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Rzecznik Konsumentów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Federacja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Konsumentów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Stowarzyszenie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Konsumentów Polskich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7452320" y="2132856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Kliknij w koło, aby uruchomić minutnik </a:t>
            </a:r>
            <a:r>
              <a:rPr lang="pl-PL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↑</a:t>
            </a:r>
            <a:endParaRPr lang="pl-PL" alt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13"/>
          <p:cNvSpPr/>
          <p:nvPr/>
        </p:nvSpPr>
        <p:spPr>
          <a:xfrm>
            <a:off x="7092280" y="311297"/>
            <a:ext cx="1656320" cy="15841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Oval 14"/>
          <p:cNvSpPr/>
          <p:nvPr/>
        </p:nvSpPr>
        <p:spPr>
          <a:xfrm>
            <a:off x="7111639" y="311297"/>
            <a:ext cx="1628155" cy="1626895"/>
          </a:xfrm>
          <a:prstGeom prst="ellipse">
            <a:avLst/>
          </a:prstGeom>
          <a:solidFill>
            <a:srgbClr val="D60B51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Do kogo możesz się zwrócić, </a:t>
            </a:r>
          </a:p>
          <a:p>
            <a:r>
              <a:rPr lang="pl-PL" sz="36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jeśli sprzedawca nie chce</a:t>
            </a:r>
            <a:br>
              <a:rPr lang="pl-PL" sz="36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36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uznać Twojej reklamacji?</a:t>
            </a:r>
          </a:p>
          <a:p>
            <a:endParaRPr lang="pl-PL" sz="2800" b="1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Urząd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Ochrony Konkurencji i Konsumentów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Miejski/Powiatowy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Rzecznik Konsumentów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Federacja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Konsumentów</a:t>
            </a:r>
          </a:p>
          <a:p>
            <a:pPr marL="719138" indent="-719138">
              <a:lnSpc>
                <a:spcPct val="120000"/>
              </a:lnSpc>
              <a:buFont typeface="+mj-lt"/>
              <a:buAutoNum type="alphaUcPeriod"/>
            </a:pPr>
            <a:r>
              <a:rPr lang="pl-PL" sz="20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Stowarzyszenie </a:t>
            </a:r>
            <a:r>
              <a:rPr lang="pl-PL" sz="20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Konsumentów Polskich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0B51"/>
          </a:solidFill>
          <a:ln>
            <a:solidFill>
              <a:srgbClr val="D60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395536" y="260648"/>
            <a:ext cx="2838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PAMIĘTAJ!</a:t>
            </a:r>
          </a:p>
          <a:p>
            <a:endParaRPr lang="pl-PL" sz="32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az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24" y="5826774"/>
            <a:ext cx="720080" cy="720080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5536442" y="866003"/>
            <a:ext cx="2667062" cy="2667062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508104" y="1412776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Urząd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Ochrony Konkurencji i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Konsumentów </a:t>
            </a:r>
            <a:b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nie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zajmuje się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sprawami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indywidualnymi</a:t>
            </a:r>
            <a:endParaRPr lang="pl-PL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Prostokąt 1"/>
          <p:cNvSpPr>
            <a:spLocks noChangeArrowheads="1"/>
          </p:cNvSpPr>
          <p:nvPr/>
        </p:nvSpPr>
        <p:spPr bwMode="auto">
          <a:xfrm>
            <a:off x="6575401" y="5715857"/>
            <a:ext cx="145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bg1"/>
                </a:solidFill>
                <a:hlinkClick r:id="rId3"/>
              </a:rPr>
              <a:t>Kliknij, aby uruchomić film </a:t>
            </a:r>
            <a:r>
              <a:rPr lang="pl-PL" altLang="pl-PL" sz="1600" dirty="0" smtClean="0">
                <a:solidFill>
                  <a:schemeClr val="bg1"/>
                </a:solidFill>
                <a:sym typeface="Wingdings" panose="05000000000000000000" pitchFamily="2" charset="2"/>
                <a:hlinkClick r:id="rId3"/>
              </a:rPr>
              <a:t>→</a:t>
            </a:r>
            <a:endParaRPr lang="pl-PL" altLang="pl-PL" sz="1600" dirty="0">
              <a:solidFill>
                <a:schemeClr val="bg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683568" y="1628800"/>
            <a:ext cx="4494217" cy="449421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115616" y="2847591"/>
            <a:ext cx="38040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indywidualną, bezpłatną pomoc prawną związaną z naruszeniem praw podczas robienia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zakupów możesz się zgłosić np. do: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Miejskiego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lub </a:t>
            </a:r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Powiatowego Rzecznika Konsumentów</a:t>
            </a:r>
            <a:endParaRPr lang="pl-PL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Federacji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Konsumentów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Stowarzyszenia </a:t>
            </a:r>
            <a:r>
              <a:rPr lang="pl-P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Konsumentów Polskich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7504" y="6396335"/>
            <a:ext cx="9095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chemeClr val="bg1"/>
                </a:solidFill>
              </a:rPr>
              <a:t>Źródło: </a:t>
            </a:r>
            <a:r>
              <a:rPr lang="pl-PL" sz="1200" u="sng" dirty="0">
                <a:hlinkClick r:id="rId5"/>
              </a:rPr>
              <a:t>http://www.cik.uke.gov.pl/instytucje-konsumenckie-w-polsce-14770#</a:t>
            </a:r>
            <a:r>
              <a:rPr lang="pl-PL" sz="1200" dirty="0"/>
              <a:t> </a:t>
            </a: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4116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19" y="632275"/>
            <a:ext cx="7401961" cy="620632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95536" y="404664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UCZESTNICY</a:t>
            </a:r>
            <a:endParaRPr lang="pl-PL" sz="3600" b="1" dirty="0">
              <a:solidFill>
                <a:srgbClr val="D60B51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0B51"/>
          </a:solidFill>
          <a:ln>
            <a:solidFill>
              <a:srgbClr val="D60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835696" y="3140968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CZAS PODLICZYĆ PUNKTY!</a:t>
            </a: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22920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347864" y="2060848"/>
            <a:ext cx="55086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600" dirty="0" smtClean="0">
                <a:solidFill>
                  <a:srgbClr val="D60B51"/>
                </a:solidFill>
                <a:latin typeface="Franklin Gothic Demi Cond" pitchFamily="34" charset="0"/>
              </a:rPr>
              <a:t>REJESTRUJEMY SIĘ</a:t>
            </a:r>
            <a:br>
              <a:rPr lang="pl-PL" sz="4600" dirty="0" smtClean="0">
                <a:solidFill>
                  <a:srgbClr val="D60B51"/>
                </a:solidFill>
                <a:latin typeface="Franklin Gothic Demi Cond" pitchFamily="34" charset="0"/>
              </a:rPr>
            </a:br>
            <a:r>
              <a:rPr lang="pl-PL" sz="4600" dirty="0" smtClean="0">
                <a:solidFill>
                  <a:srgbClr val="D60B51"/>
                </a:solidFill>
                <a:latin typeface="Franklin Gothic Demi Cond" pitchFamily="34" charset="0"/>
              </a:rPr>
              <a:t>W LICZNIKU</a:t>
            </a:r>
            <a:br>
              <a:rPr lang="pl-PL" sz="4600" dirty="0" smtClean="0">
                <a:solidFill>
                  <a:srgbClr val="D60B51"/>
                </a:solidFill>
                <a:latin typeface="Franklin Gothic Demi Cond" pitchFamily="34" charset="0"/>
              </a:rPr>
            </a:br>
            <a:endParaRPr lang="pl-PL" sz="4600" dirty="0" smtClean="0">
              <a:solidFill>
                <a:srgbClr val="D60B51"/>
              </a:solidFill>
              <a:latin typeface="Franklin Gothic Demi Cond" pitchFamily="34" charset="0"/>
            </a:endParaRPr>
          </a:p>
          <a:p>
            <a:r>
              <a:rPr lang="pl-P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itchFamily="34" charset="0"/>
              </a:rPr>
              <a:t>WWW.TYDZIENZINTERNETEM.PL</a:t>
            </a:r>
            <a:endParaRPr lang="pl-PL" sz="3200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14965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1556792"/>
            <a:ext cx="2736306" cy="273630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71600" y="5373216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dirty="0" smtClean="0">
                <a:solidFill>
                  <a:srgbClr val="D60B51"/>
                </a:solidFill>
                <a:latin typeface="Franklin Gothic Demi Cond" pitchFamily="34" charset="0"/>
              </a:rPr>
              <a:t>WWW.TYDZIENZINTERNETEM.PL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40525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0B51"/>
          </a:solidFill>
          <a:ln>
            <a:solidFill>
              <a:srgbClr val="D60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987824" y="3140968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ROZGRZEWKA</a:t>
            </a: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22920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47667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DOKOŃCZ JEDNO ZE ZDAŃ</a:t>
            </a:r>
            <a:endParaRPr lang="pl-PL" sz="3600" b="1" dirty="0">
              <a:solidFill>
                <a:srgbClr val="D60B51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11695" y="1772816"/>
            <a:ext cx="842493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Lubię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robić zakupy w  Internecie, bo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pl-P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(jeśli robisz zakupy w sieci)</a:t>
            </a: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22580" y="3645024"/>
            <a:ext cx="842493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</a:t>
            </a:r>
            <a:r>
              <a:rPr lang="pl-PL" sz="3200" b="1" dirty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Internecie najbardziej lubię</a:t>
            </a:r>
            <a:r>
              <a:rPr lang="pl-PL" sz="3200" b="1" dirty="0" smtClean="0">
                <a:solidFill>
                  <a:srgbClr val="D60B5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pl-P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(jeśli jeszcze nie robisz zakupów w sieci)</a:t>
            </a:r>
            <a:endParaRPr lang="pl-PL" sz="2800" dirty="0" smtClean="0">
              <a:solidFill>
                <a:srgbClr val="D60B5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0B51"/>
          </a:solidFill>
          <a:ln>
            <a:solidFill>
              <a:srgbClr val="D60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987824" y="3140968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CZAS NA QUIZ</a:t>
            </a:r>
          </a:p>
          <a:p>
            <a:endParaRPr lang="pl-PL" sz="3200" b="1" dirty="0" smtClean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22920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123728" y="260648"/>
            <a:ext cx="7585743" cy="1066999"/>
            <a:chOff x="2818905" y="2874341"/>
            <a:chExt cx="7585743" cy="1066999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905" y="2874341"/>
              <a:ext cx="1066999" cy="1066999"/>
            </a:xfrm>
            <a:prstGeom prst="rect">
              <a:avLst/>
            </a:prstGeom>
          </p:spPr>
        </p:pic>
        <p:sp>
          <p:nvSpPr>
            <p:cNvPr id="6" name="pole tekstowe 5"/>
            <p:cNvSpPr txBox="1"/>
            <p:nvPr/>
          </p:nvSpPr>
          <p:spPr>
            <a:xfrm>
              <a:off x="3995936" y="3068960"/>
              <a:ext cx="64087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dirty="0" smtClean="0">
                  <a:solidFill>
                    <a:srgbClr val="D60B51"/>
                  </a:solidFill>
                  <a:latin typeface="Franklin Gothic Demi Cond" pitchFamily="34" charset="0"/>
                </a:rPr>
                <a:t>ZASADY GRY</a:t>
              </a:r>
              <a:endParaRPr lang="pl-PL" sz="3200" dirty="0">
                <a:solidFill>
                  <a:srgbClr val="D60B51"/>
                </a:solidFill>
                <a:latin typeface="Franklin Gothic Demi Cond" pitchFamily="34" charset="0"/>
              </a:endParaRPr>
            </a:p>
          </p:txBody>
        </p:sp>
      </p:grpSp>
      <p:sp>
        <p:nvSpPr>
          <p:cNvPr id="7" name="pole tekstowe 6"/>
          <p:cNvSpPr txBox="1"/>
          <p:nvPr/>
        </p:nvSpPr>
        <p:spPr>
          <a:xfrm>
            <a:off x="467544" y="1628800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Quiz składa się z 10 pytań.</a:t>
            </a:r>
          </a:p>
          <a:p>
            <a:pPr marL="514350" lvl="0" indent="-514350">
              <a:buAutoNum type="arabicPeriod"/>
            </a:pP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Na ustalenie odpowiedzi na każde pytanie 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/>
            </a:r>
            <a:b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macie 1 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minutę.</a:t>
            </a:r>
          </a:p>
          <a:p>
            <a:pPr marL="514350" lvl="0" indent="-514350">
              <a:buAutoNum type="arabicPeriod"/>
            </a:pP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 każdym pytaniu prawidłowa może być więcej niż jedna odpowiedź.</a:t>
            </a:r>
          </a:p>
          <a:p>
            <a:pPr marL="514350" lvl="0" indent="-514350">
              <a:buAutoNum type="arabicPeriod"/>
            </a:pP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Aby otrzymać punkt musicie wskazać wszystkie właściwe odpowiedzi (czasami będzie to jedna z proponowanych propozycji, np. „a”, a czasami wszystkie „a” + „b” + „c” + „d”). </a:t>
            </a:r>
          </a:p>
          <a:p>
            <a:pPr marL="514350" lvl="0" indent="-514350">
              <a:buAutoNum type="arabicPeriod"/>
            </a:pP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Za udzielenie tylko części prawidłowych odpowiedzi przyznawane jest 0 punktów.</a:t>
            </a:r>
          </a:p>
        </p:txBody>
      </p:sp>
    </p:spTree>
    <p:extLst>
      <p:ext uri="{BB962C8B-B14F-4D97-AF65-F5344CB8AC3E}">
        <p14:creationId xmlns:p14="http://schemas.microsoft.com/office/powerpoint/2010/main" val="19687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1158</Words>
  <Application>Microsoft Office PowerPoint</Application>
  <PresentationFormat>Pokaz na ekranie (4:3)</PresentationFormat>
  <Paragraphs>334</Paragraphs>
  <Slides>52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60" baseType="lpstr">
      <vt:lpstr>Arial</vt:lpstr>
      <vt:lpstr>Calibri</vt:lpstr>
      <vt:lpstr>Franklin Gothic Book</vt:lpstr>
      <vt:lpstr>Franklin Gothic Demi Cond</vt:lpstr>
      <vt:lpstr>Segoe UI</vt:lpstr>
      <vt:lpstr>Tahoma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magdab</dc:creator>
  <cp:lastModifiedBy>Magdalena MB. Balicka</cp:lastModifiedBy>
  <cp:revision>95</cp:revision>
  <cp:lastPrinted>2015-02-12T19:49:23Z</cp:lastPrinted>
  <dcterms:created xsi:type="dcterms:W3CDTF">2013-02-08T15:06:43Z</dcterms:created>
  <dcterms:modified xsi:type="dcterms:W3CDTF">2016-03-08T08:42:40Z</dcterms:modified>
</cp:coreProperties>
</file>